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4" r:id="rId2"/>
    <p:sldId id="341" r:id="rId3"/>
    <p:sldId id="342" r:id="rId4"/>
    <p:sldId id="343" r:id="rId5"/>
    <p:sldId id="344" r:id="rId6"/>
    <p:sldId id="345" r:id="rId7"/>
    <p:sldId id="346" r:id="rId8"/>
    <p:sldId id="348" r:id="rId9"/>
    <p:sldId id="349" r:id="rId10"/>
    <p:sldId id="352" r:id="rId11"/>
    <p:sldId id="350" r:id="rId12"/>
    <p:sldId id="351" r:id="rId13"/>
    <p:sldId id="353" r:id="rId14"/>
    <p:sldId id="354" r:id="rId15"/>
    <p:sldId id="355" r:id="rId16"/>
    <p:sldId id="356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2C3EB-EB22-4DFD-AF0D-808245C0553B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F4068-7974-480C-9567-30634C256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6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2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45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DF5ABC-2F51-4348-936E-5C87AD634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3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4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809625" algn="l"/>
              </a:tabLst>
              <a:defRPr sz="2400" b="1">
                <a:solidFill>
                  <a:schemeClr val="tx1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pic>
        <p:nvPicPr>
          <p:cNvPr id="17" name="Рисунок 38">
            <a:extLst>
              <a:ext uri="{FF2B5EF4-FFF2-40B4-BE49-F238E27FC236}">
                <a16:creationId xmlns:a16="http://schemas.microsoft.com/office/drawing/2014/main" xmlns="" id="{EACDABC3-91E6-489E-BD75-AECE9345F6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5" y="34942"/>
            <a:ext cx="691747" cy="69689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024" y="1323975"/>
            <a:ext cx="10525125" cy="4895850"/>
          </a:xfrm>
        </p:spPr>
        <p:txBody>
          <a:bodyPr>
            <a:normAutofit/>
          </a:bodyPr>
          <a:lstStyle>
            <a:lvl1pPr marL="228594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1pPr>
            <a:lvl2pPr marL="685783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2pPr>
            <a:lvl3pPr marL="1142971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3pPr>
            <a:lvl4pPr marL="1600160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4pPr>
            <a:lvl5pPr marL="2057349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6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43">
          <p15:clr>
            <a:srgbClr val="FBAE40"/>
          </p15:clr>
        </p15:guide>
        <p15:guide id="2" pos="30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72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40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0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83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1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4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5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28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89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61" Type="http://schemas.openxmlformats.org/officeDocument/2006/relationships/image" Target="../media/image16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61" Type="http://schemas.openxmlformats.org/officeDocument/2006/relationships/image" Target="NUL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61" Type="http://schemas.openxmlformats.org/officeDocument/2006/relationships/image" Target="NUL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4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949195"/>
              <a:ext cx="12192000" cy="3080385"/>
            </a:xfrm>
            <a:custGeom>
              <a:avLst/>
              <a:gdLst/>
              <a:ahLst/>
              <a:cxnLst/>
              <a:rect l="l" t="t" r="r" b="b"/>
              <a:pathLst>
                <a:path w="12192000" h="3080385">
                  <a:moveTo>
                    <a:pt x="12192000" y="0"/>
                  </a:moveTo>
                  <a:lnTo>
                    <a:pt x="0" y="0"/>
                  </a:lnTo>
                  <a:lnTo>
                    <a:pt x="0" y="3080004"/>
                  </a:lnTo>
                  <a:lnTo>
                    <a:pt x="12192000" y="30800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508" y="4189"/>
              <a:ext cx="11556492" cy="68538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762" y="202483"/>
              <a:ext cx="823880" cy="91458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6214" y="425486"/>
              <a:ext cx="1550497" cy="5789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1303" y="0"/>
              <a:ext cx="6330696" cy="68579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05116" y="1481327"/>
              <a:ext cx="3860291" cy="38587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5003" y="638555"/>
              <a:ext cx="1723644" cy="41147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96668" y="667003"/>
            <a:ext cx="1370331" cy="419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105"/>
              </a:spcBef>
            </a:pPr>
            <a:r>
              <a:rPr sz="650" spc="-10" dirty="0">
                <a:solidFill>
                  <a:srgbClr val="FFFFFF"/>
                </a:solidFill>
                <a:latin typeface="Yu Gothic UI"/>
                <a:cs typeface="Yu Gothic UI"/>
              </a:rPr>
              <a:t>Управление </a:t>
            </a:r>
            <a:r>
              <a:rPr sz="650" spc="-10" dirty="0" smtClean="0">
                <a:solidFill>
                  <a:srgbClr val="FFFFFF"/>
                </a:solidFill>
                <a:latin typeface="Yu Gothic UI"/>
                <a:cs typeface="Yu Gothic UI"/>
              </a:rPr>
              <a:t>Федеральной</a:t>
            </a:r>
            <a:r>
              <a:rPr lang="ru-RU" sz="650" spc="-10" dirty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5" dirty="0" smtClean="0">
                <a:solidFill>
                  <a:srgbClr val="FFFFFF"/>
                </a:solidFill>
                <a:latin typeface="Yu Gothic UI"/>
                <a:cs typeface="Yu Gothic UI"/>
              </a:rPr>
              <a:t>службы</a:t>
            </a:r>
            <a:r>
              <a:rPr sz="650" spc="-165" dirty="0" smtClean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0" dirty="0">
                <a:solidFill>
                  <a:srgbClr val="FFFFFF"/>
                </a:solidFill>
                <a:latin typeface="Yu Gothic UI"/>
                <a:cs typeface="Yu Gothic UI"/>
              </a:rPr>
              <a:t>государственной регистрации, </a:t>
            </a:r>
            <a:r>
              <a:rPr sz="650" spc="-5" dirty="0">
                <a:solidFill>
                  <a:srgbClr val="FFFFFF"/>
                </a:solidFill>
                <a:latin typeface="Yu Gothic UI"/>
                <a:cs typeface="Yu Gothic UI"/>
              </a:rPr>
              <a:t> кадастра</a:t>
            </a:r>
            <a:r>
              <a:rPr sz="650" spc="-40" dirty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5" dirty="0">
                <a:solidFill>
                  <a:srgbClr val="FFFFFF"/>
                </a:solidFill>
                <a:latin typeface="Yu Gothic UI"/>
                <a:cs typeface="Yu Gothic UI"/>
              </a:rPr>
              <a:t>и</a:t>
            </a:r>
            <a:r>
              <a:rPr sz="650" spc="-10" dirty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0" dirty="0" smtClean="0">
                <a:solidFill>
                  <a:srgbClr val="FFFFFF"/>
                </a:solidFill>
                <a:latin typeface="Yu Gothic UI"/>
                <a:cs typeface="Yu Gothic UI"/>
              </a:rPr>
              <a:t>картографии</a:t>
            </a:r>
            <a:endParaRPr sz="650" dirty="0" smtClean="0">
              <a:latin typeface="Yu Gothic UI"/>
              <a:cs typeface="Yu Gothic U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650" spc="-20" dirty="0" smtClean="0">
                <a:solidFill>
                  <a:srgbClr val="FFFFFF"/>
                </a:solidFill>
                <a:latin typeface="Yu Gothic UI"/>
                <a:cs typeface="Yu Gothic UI"/>
              </a:rPr>
              <a:t>по </a:t>
            </a:r>
            <a:r>
              <a:rPr lang="ru-RU" sz="650" spc="-10" dirty="0" smtClean="0">
                <a:solidFill>
                  <a:srgbClr val="FFFFFF"/>
                </a:solidFill>
                <a:latin typeface="Yu Gothic UI"/>
                <a:cs typeface="Yu Gothic UI"/>
              </a:rPr>
              <a:t>Ярославской</a:t>
            </a:r>
            <a:r>
              <a:rPr sz="650" spc="-20" dirty="0" smtClean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5" dirty="0" smtClean="0">
                <a:solidFill>
                  <a:srgbClr val="FFFFFF"/>
                </a:solidFill>
                <a:latin typeface="Yu Gothic UI"/>
                <a:cs typeface="Yu Gothic UI"/>
              </a:rPr>
              <a:t>об</a:t>
            </a:r>
            <a:r>
              <a:rPr sz="650" spc="-20" dirty="0" smtClean="0">
                <a:solidFill>
                  <a:srgbClr val="FFFFFF"/>
                </a:solidFill>
                <a:latin typeface="Yu Gothic UI"/>
                <a:cs typeface="Yu Gothic UI"/>
              </a:rPr>
              <a:t>л</a:t>
            </a:r>
            <a:r>
              <a:rPr sz="650" dirty="0" smtClean="0">
                <a:solidFill>
                  <a:srgbClr val="FFFFFF"/>
                </a:solidFill>
                <a:latin typeface="Yu Gothic UI"/>
                <a:cs typeface="Yu Gothic UI"/>
              </a:rPr>
              <a:t>а</a:t>
            </a:r>
            <a:r>
              <a:rPr sz="650" spc="-5" dirty="0" smtClean="0">
                <a:solidFill>
                  <a:srgbClr val="FFFFFF"/>
                </a:solidFill>
                <a:latin typeface="Yu Gothic UI"/>
                <a:cs typeface="Yu Gothic UI"/>
              </a:rPr>
              <a:t>ст</a:t>
            </a:r>
            <a:r>
              <a:rPr sz="650" spc="-15" dirty="0" smtClean="0">
                <a:solidFill>
                  <a:srgbClr val="FFFFFF"/>
                </a:solidFill>
                <a:latin typeface="Yu Gothic UI"/>
                <a:cs typeface="Yu Gothic UI"/>
              </a:rPr>
              <a:t>и</a:t>
            </a:r>
            <a:endParaRPr sz="650" dirty="0">
              <a:latin typeface="Yu Gothic UI"/>
              <a:cs typeface="Yu Gothic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-1" y="1828800"/>
            <a:ext cx="6567225" cy="48609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45770">
              <a:lnSpc>
                <a:spcPct val="100000"/>
              </a:lnSpc>
              <a:spcBef>
                <a:spcPts val="105"/>
              </a:spcBef>
            </a:pPr>
            <a:endParaRPr lang="ru-RU" sz="2000" b="1" dirty="0" smtClean="0">
              <a:solidFill>
                <a:srgbClr val="008BFF"/>
              </a:solidFill>
              <a:latin typeface="Arial"/>
              <a:cs typeface="Arial"/>
            </a:endParaRPr>
          </a:p>
          <a:p>
            <a:pPr marL="12700" marR="445770" algn="ctr">
              <a:spcBef>
                <a:spcPts val="105"/>
              </a:spcBef>
            </a:pPr>
            <a:r>
              <a:rPr lang="ru-RU" sz="3200" b="1" dirty="0" smtClean="0">
                <a:solidFill>
                  <a:srgbClr val="008BFF"/>
                </a:solidFill>
                <a:latin typeface="Arial"/>
                <a:cs typeface="Arial"/>
              </a:rPr>
              <a:t>Федеральный закон от 26.12.2024 № 487-ФЗ</a:t>
            </a:r>
          </a:p>
          <a:p>
            <a:pPr marL="12700" marR="445770" algn="ctr">
              <a:spcBef>
                <a:spcPts val="105"/>
              </a:spcBef>
            </a:pPr>
            <a:r>
              <a:rPr lang="ru-RU" sz="3200" b="1" spc="-5" dirty="0" smtClean="0">
                <a:solidFill>
                  <a:srgbClr val="008BFF"/>
                </a:solidFill>
                <a:latin typeface="Arial"/>
                <a:cs typeface="Arial"/>
              </a:rPr>
              <a:t>«О внесении изменений в отдельные законодательные акты РФ»</a:t>
            </a:r>
          </a:p>
          <a:p>
            <a:pPr marL="12700" marR="445770" algn="ctr">
              <a:spcBef>
                <a:spcPts val="105"/>
              </a:spcBef>
            </a:pPr>
            <a:r>
              <a:rPr lang="ru-RU" sz="3200" b="1" spc="-5" dirty="0">
                <a:solidFill>
                  <a:srgbClr val="008BFF"/>
                </a:solidFill>
                <a:latin typeface="Arial"/>
                <a:cs typeface="Arial"/>
              </a:rPr>
              <a:t/>
            </a:r>
            <a:br>
              <a:rPr lang="ru-RU" sz="3200" b="1" spc="-5" dirty="0">
                <a:solidFill>
                  <a:srgbClr val="008BFF"/>
                </a:solidFill>
                <a:latin typeface="Arial"/>
                <a:cs typeface="Arial"/>
              </a:rPr>
            </a:br>
            <a:r>
              <a:rPr sz="2000" b="1" dirty="0" smtClean="0">
                <a:solidFill>
                  <a:srgbClr val="008BFF"/>
                </a:solidFill>
                <a:latin typeface="Arial"/>
                <a:cs typeface="Arial"/>
              </a:rPr>
              <a:t> </a:t>
            </a:r>
            <a:endParaRPr sz="20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2150" dirty="0" smtClean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215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 dirty="0">
              <a:latin typeface="Microsoft Sans Serif"/>
              <a:cs typeface="Microsoft Sans Serif"/>
            </a:endParaRPr>
          </a:p>
          <a:p>
            <a:pPr marL="302895">
              <a:lnSpc>
                <a:spcPct val="100000"/>
              </a:lnSpc>
            </a:pPr>
            <a:r>
              <a:rPr sz="1600" spc="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1600" spc="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г.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4" name="Graphic 38">
            <a:extLst>
              <a:ext uri="{FF2B5EF4-FFF2-40B4-BE49-F238E27FC236}">
                <a16:creationId xmlns="" xmlns:a16="http://schemas.microsoft.com/office/drawing/2014/main" id="{4AACF08B-5BF5-4B1A-D2A2-3095220A1D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8022084" y="1885561"/>
            <a:ext cx="2405432" cy="3125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18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3949" y="642378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1278" y="-11896"/>
            <a:ext cx="11178199" cy="8254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Изменения в Федеральный закон № 218-ФЗ – с 01.03.2025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1891" y="892482"/>
            <a:ext cx="11797585" cy="5793544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Дополняются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положения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статьи 26 ФЗ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от 13.07.2025 №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218-ФЗ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Осуществление ГКУ и (или) ГРП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приостанавливается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в случае, если: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solidFill>
                  <a:srgbClr val="0070C0"/>
                </a:solidFill>
                <a:latin typeface="+mn-lt"/>
              </a:rPr>
              <a:t>в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 ЕГРН отсутствуют сведения о местоположении границ ЗУ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являющегося предметом договора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на основании которого осуществляется ГРП, ограничение прав, обременение ЗУ,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за исключением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осуществления государственной регистрации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сервитута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в отношении такого ЗУ;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solidFill>
                  <a:srgbClr val="0070C0"/>
                </a:solidFill>
                <a:latin typeface="+mn-lt"/>
              </a:rPr>
              <a:t>в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 ЕГРН отсутствуют сведения о местоположении границ ЗУ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на котором расположены здание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сооружение, объект незавершенного строительства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(за исключением линейных объектов), для осуществления ГКУ и (или) ГРП на которые подано заявление,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кроме случаев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если заявление подано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в связи прекращением их существования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7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3949" y="642378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1278" y="-11896"/>
            <a:ext cx="11178199" cy="8254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Изменения в Федеральный закон № 218-ФЗ – с 01.03.2025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1891" y="892482"/>
            <a:ext cx="11797585" cy="5046924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Дополняютс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я положения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части 10 статьи 40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ФЗ от 13.07.2015 №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218-ФЗ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algn="just"/>
            <a:r>
              <a:rPr lang="ru-RU" sz="2800" dirty="0">
                <a:solidFill>
                  <a:srgbClr val="0070C0"/>
                </a:solidFill>
                <a:latin typeface="+mn-lt"/>
              </a:rPr>
              <a:t>Представление правоустанавливающего документа на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ЗУ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для осуществления в соответствии с настоящей частью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ГКУ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и (или)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ГРП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на созданные здание или сооружение (помещения или машино-места в них), объекты незавершенного строительства </a:t>
            </a:r>
            <a:r>
              <a:rPr lang="ru-RU" sz="2800" dirty="0">
                <a:solidFill>
                  <a:srgbClr val="0070C0"/>
                </a:solidFill>
                <a:latin typeface="+mn-lt"/>
              </a:rPr>
              <a:t>не требуется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в случае, </a:t>
            </a:r>
            <a:r>
              <a:rPr lang="ru-RU" sz="2800" u="sng" dirty="0">
                <a:solidFill>
                  <a:schemeClr val="tx1"/>
                </a:solidFill>
                <a:latin typeface="+mn-lt"/>
              </a:rPr>
              <a:t>если право на такой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ЗУ </a:t>
            </a:r>
            <a:r>
              <a:rPr lang="ru-RU" sz="2800" u="sng" dirty="0">
                <a:solidFill>
                  <a:schemeClr val="tx1"/>
                </a:solidFill>
                <a:latin typeface="+mn-lt"/>
              </a:rPr>
              <a:t>зарегистрировано в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ЕГРН.</a:t>
            </a:r>
            <a:endParaRPr lang="ru-RU" sz="2800" u="sng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ru-RU" sz="28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59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3949" y="642378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1278" y="-11896"/>
            <a:ext cx="11178199" cy="8254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Изменения в Федеральный закон № 218-ФЗ – с 01.03.2025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1891" y="696285"/>
            <a:ext cx="11797585" cy="587229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Уточняются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дополняются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положения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статьи 69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ФЗ №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218-ФЗ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514350" indent="-514350" algn="just">
              <a:buAutoNum type="arabicParenR"/>
            </a:pP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Внесение в ЕГРН сведений о РУОН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в соответствии с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заявлением о внесении сведений о РУОН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осуществляется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на основании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документа, устанавливающего или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подтверждающего право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на ЗУ и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межевого плана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–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в отношении ЗУ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solidFill>
                  <a:srgbClr val="0070C0"/>
                </a:solidFill>
                <a:latin typeface="+mn-lt"/>
              </a:rPr>
              <a:t>п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равоустанавливающего документа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на ОН и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технического плана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–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в отношении ОН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Указание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кадастрового номера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в МП, ТП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не требуется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2)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Перечень оснований для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принятия органом регистрации прав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решения об отказе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во внесении в ЕГРН сведений о РУОН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дополнен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случаями, когда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вместе с заявлением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о внесении сведений о РУОН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не представлен межевой план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(в отношении ЗУ),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технический план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(в отношении ОН).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3)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Указанные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правила не применяются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- если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заявление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представлено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уполномоченным органом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в результате выполнения мероприятий по обеспечению внесения в ЕГРН сведений о выявленных правообладателях РУОН в соответствии со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ст. 69.1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ФЗ № 218-ФЗ;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- если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заявление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 внесении сведений о РУОН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подано заинтересованным лицом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(в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</a:rPr>
              <a:t>т.ч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равообладателем, КИ, уполномоченным органом) в связи с необходимостью последующего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выполнения ККР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78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4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949195"/>
              <a:ext cx="12192000" cy="3080385"/>
            </a:xfrm>
            <a:custGeom>
              <a:avLst/>
              <a:gdLst/>
              <a:ahLst/>
              <a:cxnLst/>
              <a:rect l="l" t="t" r="r" b="b"/>
              <a:pathLst>
                <a:path w="12192000" h="3080385">
                  <a:moveTo>
                    <a:pt x="12192000" y="0"/>
                  </a:moveTo>
                  <a:lnTo>
                    <a:pt x="0" y="0"/>
                  </a:lnTo>
                  <a:lnTo>
                    <a:pt x="0" y="3080004"/>
                  </a:lnTo>
                  <a:lnTo>
                    <a:pt x="12192000" y="30800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508" y="4189"/>
              <a:ext cx="11556492" cy="68538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762" y="202483"/>
              <a:ext cx="823880" cy="91458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6214" y="425486"/>
              <a:ext cx="1550497" cy="5789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1303" y="0"/>
              <a:ext cx="6330696" cy="68579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05116" y="1481327"/>
              <a:ext cx="3860291" cy="38587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5003" y="638555"/>
              <a:ext cx="1723644" cy="41147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96668" y="667003"/>
            <a:ext cx="1370331" cy="419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105"/>
              </a:spcBef>
            </a:pPr>
            <a:r>
              <a:rPr sz="650" spc="-10" dirty="0">
                <a:solidFill>
                  <a:srgbClr val="FFFFFF"/>
                </a:solidFill>
                <a:latin typeface="Yu Gothic UI"/>
                <a:cs typeface="Yu Gothic UI"/>
              </a:rPr>
              <a:t>Управление </a:t>
            </a:r>
            <a:r>
              <a:rPr sz="650" spc="-10" dirty="0" smtClean="0">
                <a:solidFill>
                  <a:srgbClr val="FFFFFF"/>
                </a:solidFill>
                <a:latin typeface="Yu Gothic UI"/>
                <a:cs typeface="Yu Gothic UI"/>
              </a:rPr>
              <a:t>Федеральной</a:t>
            </a:r>
            <a:r>
              <a:rPr lang="ru-RU" sz="650" spc="-10" dirty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5" dirty="0" smtClean="0">
                <a:solidFill>
                  <a:srgbClr val="FFFFFF"/>
                </a:solidFill>
                <a:latin typeface="Yu Gothic UI"/>
                <a:cs typeface="Yu Gothic UI"/>
              </a:rPr>
              <a:t>службы</a:t>
            </a:r>
            <a:r>
              <a:rPr sz="650" spc="-165" dirty="0" smtClean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0" dirty="0">
                <a:solidFill>
                  <a:srgbClr val="FFFFFF"/>
                </a:solidFill>
                <a:latin typeface="Yu Gothic UI"/>
                <a:cs typeface="Yu Gothic UI"/>
              </a:rPr>
              <a:t>государственной регистрации, </a:t>
            </a:r>
            <a:r>
              <a:rPr sz="650" spc="-5" dirty="0">
                <a:solidFill>
                  <a:srgbClr val="FFFFFF"/>
                </a:solidFill>
                <a:latin typeface="Yu Gothic UI"/>
                <a:cs typeface="Yu Gothic UI"/>
              </a:rPr>
              <a:t> кадастра</a:t>
            </a:r>
            <a:r>
              <a:rPr sz="650" spc="-40" dirty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5" dirty="0">
                <a:solidFill>
                  <a:srgbClr val="FFFFFF"/>
                </a:solidFill>
                <a:latin typeface="Yu Gothic UI"/>
                <a:cs typeface="Yu Gothic UI"/>
              </a:rPr>
              <a:t>и</a:t>
            </a:r>
            <a:r>
              <a:rPr sz="650" spc="-10" dirty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0" dirty="0" smtClean="0">
                <a:solidFill>
                  <a:srgbClr val="FFFFFF"/>
                </a:solidFill>
                <a:latin typeface="Yu Gothic UI"/>
                <a:cs typeface="Yu Gothic UI"/>
              </a:rPr>
              <a:t>картографии</a:t>
            </a:r>
            <a:endParaRPr sz="650" dirty="0" smtClean="0">
              <a:latin typeface="Yu Gothic UI"/>
              <a:cs typeface="Yu Gothic U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650" spc="-20" dirty="0" smtClean="0">
                <a:solidFill>
                  <a:srgbClr val="FFFFFF"/>
                </a:solidFill>
                <a:latin typeface="Yu Gothic UI"/>
                <a:cs typeface="Yu Gothic UI"/>
              </a:rPr>
              <a:t>по </a:t>
            </a:r>
            <a:r>
              <a:rPr lang="ru-RU" sz="650" spc="-10" dirty="0" smtClean="0">
                <a:solidFill>
                  <a:srgbClr val="FFFFFF"/>
                </a:solidFill>
                <a:latin typeface="Yu Gothic UI"/>
                <a:cs typeface="Yu Gothic UI"/>
              </a:rPr>
              <a:t>Ярославской</a:t>
            </a:r>
            <a:r>
              <a:rPr sz="650" spc="-20" dirty="0" smtClean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5" dirty="0" smtClean="0">
                <a:solidFill>
                  <a:srgbClr val="FFFFFF"/>
                </a:solidFill>
                <a:latin typeface="Yu Gothic UI"/>
                <a:cs typeface="Yu Gothic UI"/>
              </a:rPr>
              <a:t>об</a:t>
            </a:r>
            <a:r>
              <a:rPr sz="650" spc="-20" dirty="0" smtClean="0">
                <a:solidFill>
                  <a:srgbClr val="FFFFFF"/>
                </a:solidFill>
                <a:latin typeface="Yu Gothic UI"/>
                <a:cs typeface="Yu Gothic UI"/>
              </a:rPr>
              <a:t>л</a:t>
            </a:r>
            <a:r>
              <a:rPr sz="650" dirty="0" smtClean="0">
                <a:solidFill>
                  <a:srgbClr val="FFFFFF"/>
                </a:solidFill>
                <a:latin typeface="Yu Gothic UI"/>
                <a:cs typeface="Yu Gothic UI"/>
              </a:rPr>
              <a:t>а</a:t>
            </a:r>
            <a:r>
              <a:rPr sz="650" spc="-5" dirty="0" smtClean="0">
                <a:solidFill>
                  <a:srgbClr val="FFFFFF"/>
                </a:solidFill>
                <a:latin typeface="Yu Gothic UI"/>
                <a:cs typeface="Yu Gothic UI"/>
              </a:rPr>
              <a:t>ст</a:t>
            </a:r>
            <a:r>
              <a:rPr sz="650" spc="-15" dirty="0" smtClean="0">
                <a:solidFill>
                  <a:srgbClr val="FFFFFF"/>
                </a:solidFill>
                <a:latin typeface="Yu Gothic UI"/>
                <a:cs typeface="Yu Gothic UI"/>
              </a:rPr>
              <a:t>и</a:t>
            </a:r>
            <a:endParaRPr sz="650" dirty="0">
              <a:latin typeface="Yu Gothic UI"/>
              <a:cs typeface="Yu Gothic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-1" y="1828800"/>
            <a:ext cx="6567225" cy="48609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45770">
              <a:lnSpc>
                <a:spcPct val="100000"/>
              </a:lnSpc>
              <a:spcBef>
                <a:spcPts val="105"/>
              </a:spcBef>
            </a:pPr>
            <a:endParaRPr lang="ru-RU" sz="2000" b="1" dirty="0" smtClean="0">
              <a:solidFill>
                <a:srgbClr val="008BFF"/>
              </a:solidFill>
              <a:latin typeface="Arial"/>
              <a:cs typeface="Arial"/>
            </a:endParaRPr>
          </a:p>
          <a:p>
            <a:pPr marL="12700" marR="445770" algn="ctr">
              <a:spcBef>
                <a:spcPts val="105"/>
              </a:spcBef>
            </a:pPr>
            <a:r>
              <a:rPr lang="ru-RU" sz="3200" b="1" dirty="0" smtClean="0">
                <a:solidFill>
                  <a:srgbClr val="008BFF"/>
                </a:solidFill>
                <a:latin typeface="Arial"/>
                <a:cs typeface="Arial"/>
              </a:rPr>
              <a:t>Федеральный закон от </a:t>
            </a:r>
            <a:r>
              <a:rPr lang="en-US" sz="3200" b="1" dirty="0" smtClean="0">
                <a:solidFill>
                  <a:srgbClr val="008BFF"/>
                </a:solidFill>
                <a:latin typeface="Arial"/>
                <a:cs typeface="Arial"/>
              </a:rPr>
              <a:t>13</a:t>
            </a:r>
            <a:r>
              <a:rPr lang="ru-RU" sz="3200" b="1" dirty="0" smtClean="0">
                <a:solidFill>
                  <a:srgbClr val="008BFF"/>
                </a:solidFill>
                <a:latin typeface="Arial"/>
                <a:cs typeface="Arial"/>
              </a:rPr>
              <a:t>.12.2024 № 459-ФЗ</a:t>
            </a:r>
          </a:p>
          <a:p>
            <a:pPr marL="12700" marR="445770" algn="ctr">
              <a:spcBef>
                <a:spcPts val="105"/>
              </a:spcBef>
            </a:pPr>
            <a:r>
              <a:rPr lang="ru-RU" sz="3200" b="1" spc="-5" dirty="0" smtClean="0">
                <a:solidFill>
                  <a:srgbClr val="008BFF"/>
                </a:solidFill>
                <a:latin typeface="Arial"/>
                <a:cs typeface="Arial"/>
              </a:rPr>
              <a:t>«О внесении изменения в статью 574 части второй Гражданского кодекса РФ»</a:t>
            </a:r>
          </a:p>
          <a:p>
            <a:pPr marL="12700" marR="445770" algn="ctr">
              <a:spcBef>
                <a:spcPts val="105"/>
              </a:spcBef>
            </a:pPr>
            <a:r>
              <a:rPr lang="ru-RU" sz="3200" b="1" spc="-5" dirty="0">
                <a:solidFill>
                  <a:srgbClr val="008BFF"/>
                </a:solidFill>
                <a:latin typeface="Arial"/>
                <a:cs typeface="Arial"/>
              </a:rPr>
              <a:t/>
            </a:r>
            <a:br>
              <a:rPr lang="ru-RU" sz="3200" b="1" spc="-5" dirty="0">
                <a:solidFill>
                  <a:srgbClr val="008BFF"/>
                </a:solidFill>
                <a:latin typeface="Arial"/>
                <a:cs typeface="Arial"/>
              </a:rPr>
            </a:br>
            <a:r>
              <a:rPr sz="2000" b="1" dirty="0" smtClean="0">
                <a:solidFill>
                  <a:srgbClr val="008BFF"/>
                </a:solidFill>
                <a:latin typeface="Arial"/>
                <a:cs typeface="Arial"/>
              </a:rPr>
              <a:t> </a:t>
            </a:r>
            <a:endParaRPr sz="20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2150" dirty="0" smtClean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215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 dirty="0">
              <a:latin typeface="Microsoft Sans Serif"/>
              <a:cs typeface="Microsoft Sans Serif"/>
            </a:endParaRPr>
          </a:p>
          <a:p>
            <a:pPr marL="302895">
              <a:lnSpc>
                <a:spcPct val="100000"/>
              </a:lnSpc>
            </a:pPr>
            <a:r>
              <a:rPr sz="1600" spc="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1600" spc="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г.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4" name="Graphic 38">
            <a:extLst>
              <a:ext uri="{FF2B5EF4-FFF2-40B4-BE49-F238E27FC236}">
                <a16:creationId xmlns:a16="http://schemas.microsoft.com/office/drawing/2014/main" xmlns="" id="{4AACF08B-5BF5-4B1A-D2A2-3095220A1D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61"/>
              </a:ext>
            </a:extLst>
          </a:blip>
          <a:stretch>
            <a:fillRect/>
          </a:stretch>
        </p:blipFill>
        <p:spPr>
          <a:xfrm>
            <a:off x="8022084" y="1885561"/>
            <a:ext cx="2405432" cy="3125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94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3949" y="642378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1278" y="-11896"/>
            <a:ext cx="11178199" cy="8254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Изменения в Гражданский кодекс РФ – с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13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.0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1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.2025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1891" y="892482"/>
            <a:ext cx="11797585" cy="5046924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Уточняются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положения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пункта 3 статьи 574</a:t>
            </a:r>
            <a:r>
              <a:rPr lang="ru-RU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Гражданского кодекса РФ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algn="just"/>
            <a:r>
              <a:rPr lang="ru-RU" sz="2800" dirty="0">
                <a:solidFill>
                  <a:srgbClr val="0070C0"/>
                </a:solidFill>
                <a:latin typeface="+mn-lt"/>
              </a:rPr>
              <a:t>Договор дарения недвижимого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имущества, заключенный </a:t>
            </a:r>
            <a:r>
              <a:rPr lang="ru-RU" sz="2800" u="sng" dirty="0">
                <a:solidFill>
                  <a:schemeClr val="tx1"/>
                </a:solidFill>
                <a:latin typeface="+mn-lt"/>
              </a:rPr>
              <a:t>между гражданами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, подлежит </a:t>
            </a:r>
            <a:r>
              <a:rPr lang="ru-RU" sz="2800" dirty="0">
                <a:solidFill>
                  <a:srgbClr val="0070C0"/>
                </a:solidFill>
                <a:latin typeface="+mn-lt"/>
              </a:rPr>
              <a:t>нотариальному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удостоверению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ru-RU" sz="2800" u="sng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При этом, </a:t>
            </a:r>
            <a:r>
              <a:rPr lang="ru-RU" sz="2800" i="1" u="sng" dirty="0" smtClean="0">
                <a:solidFill>
                  <a:schemeClr val="tx1"/>
                </a:solidFill>
                <a:latin typeface="+mn-lt"/>
              </a:rPr>
              <a:t>переход права собственности 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в соответствии с договором дарения </a:t>
            </a:r>
            <a:r>
              <a:rPr lang="ru-RU" sz="2800" i="1" u="sng" dirty="0" smtClean="0">
                <a:solidFill>
                  <a:schemeClr val="tx1"/>
                </a:solidFill>
                <a:latin typeface="+mn-lt"/>
              </a:rPr>
              <a:t>подлежит государственной регистрации 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в порядке, установленном ФЗ от 13.07.2015 № 218-ФЗ «О государственной регистрации недвижимости».</a:t>
            </a:r>
          </a:p>
        </p:txBody>
      </p:sp>
    </p:spTree>
    <p:extLst>
      <p:ext uri="{BB962C8B-B14F-4D97-AF65-F5344CB8AC3E}">
        <p14:creationId xmlns:p14="http://schemas.microsoft.com/office/powerpoint/2010/main" val="3183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4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949195"/>
              <a:ext cx="12192000" cy="3080385"/>
            </a:xfrm>
            <a:custGeom>
              <a:avLst/>
              <a:gdLst/>
              <a:ahLst/>
              <a:cxnLst/>
              <a:rect l="l" t="t" r="r" b="b"/>
              <a:pathLst>
                <a:path w="12192000" h="3080385">
                  <a:moveTo>
                    <a:pt x="12192000" y="0"/>
                  </a:moveTo>
                  <a:lnTo>
                    <a:pt x="0" y="0"/>
                  </a:lnTo>
                  <a:lnTo>
                    <a:pt x="0" y="3080004"/>
                  </a:lnTo>
                  <a:lnTo>
                    <a:pt x="12192000" y="30800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508" y="4189"/>
              <a:ext cx="11556492" cy="68538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762" y="202483"/>
              <a:ext cx="823880" cy="91458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6214" y="425486"/>
              <a:ext cx="1550497" cy="5789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1303" y="0"/>
              <a:ext cx="6330696" cy="68579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05116" y="1481327"/>
              <a:ext cx="3860291" cy="38587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5003" y="638555"/>
              <a:ext cx="1723644" cy="41147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96668" y="667003"/>
            <a:ext cx="1370331" cy="419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105"/>
              </a:spcBef>
            </a:pPr>
            <a:r>
              <a:rPr sz="650" spc="-10" dirty="0">
                <a:solidFill>
                  <a:srgbClr val="FFFFFF"/>
                </a:solidFill>
                <a:latin typeface="Yu Gothic UI"/>
                <a:cs typeface="Yu Gothic UI"/>
              </a:rPr>
              <a:t>Управление </a:t>
            </a:r>
            <a:r>
              <a:rPr sz="650" spc="-10" dirty="0" smtClean="0">
                <a:solidFill>
                  <a:srgbClr val="FFFFFF"/>
                </a:solidFill>
                <a:latin typeface="Yu Gothic UI"/>
                <a:cs typeface="Yu Gothic UI"/>
              </a:rPr>
              <a:t>Федеральной</a:t>
            </a:r>
            <a:r>
              <a:rPr lang="ru-RU" sz="650" spc="-10" dirty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5" dirty="0" smtClean="0">
                <a:solidFill>
                  <a:srgbClr val="FFFFFF"/>
                </a:solidFill>
                <a:latin typeface="Yu Gothic UI"/>
                <a:cs typeface="Yu Gothic UI"/>
              </a:rPr>
              <a:t>службы</a:t>
            </a:r>
            <a:r>
              <a:rPr sz="650" spc="-165" dirty="0" smtClean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0" dirty="0">
                <a:solidFill>
                  <a:srgbClr val="FFFFFF"/>
                </a:solidFill>
                <a:latin typeface="Yu Gothic UI"/>
                <a:cs typeface="Yu Gothic UI"/>
              </a:rPr>
              <a:t>государственной регистрации, </a:t>
            </a:r>
            <a:r>
              <a:rPr sz="650" spc="-5" dirty="0">
                <a:solidFill>
                  <a:srgbClr val="FFFFFF"/>
                </a:solidFill>
                <a:latin typeface="Yu Gothic UI"/>
                <a:cs typeface="Yu Gothic UI"/>
              </a:rPr>
              <a:t> кадастра</a:t>
            </a:r>
            <a:r>
              <a:rPr sz="650" spc="-40" dirty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5" dirty="0">
                <a:solidFill>
                  <a:srgbClr val="FFFFFF"/>
                </a:solidFill>
                <a:latin typeface="Yu Gothic UI"/>
                <a:cs typeface="Yu Gothic UI"/>
              </a:rPr>
              <a:t>и</a:t>
            </a:r>
            <a:r>
              <a:rPr sz="650" spc="-10" dirty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0" dirty="0" smtClean="0">
                <a:solidFill>
                  <a:srgbClr val="FFFFFF"/>
                </a:solidFill>
                <a:latin typeface="Yu Gothic UI"/>
                <a:cs typeface="Yu Gothic UI"/>
              </a:rPr>
              <a:t>картографии</a:t>
            </a:r>
            <a:endParaRPr sz="650" dirty="0" smtClean="0">
              <a:latin typeface="Yu Gothic UI"/>
              <a:cs typeface="Yu Gothic U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650" spc="-20" dirty="0" smtClean="0">
                <a:solidFill>
                  <a:srgbClr val="FFFFFF"/>
                </a:solidFill>
                <a:latin typeface="Yu Gothic UI"/>
                <a:cs typeface="Yu Gothic UI"/>
              </a:rPr>
              <a:t>по </a:t>
            </a:r>
            <a:r>
              <a:rPr lang="ru-RU" sz="650" spc="-10" dirty="0" smtClean="0">
                <a:solidFill>
                  <a:srgbClr val="FFFFFF"/>
                </a:solidFill>
                <a:latin typeface="Yu Gothic UI"/>
                <a:cs typeface="Yu Gothic UI"/>
              </a:rPr>
              <a:t>Ярославской</a:t>
            </a:r>
            <a:r>
              <a:rPr sz="650" spc="-20" dirty="0" smtClean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5" dirty="0" smtClean="0">
                <a:solidFill>
                  <a:srgbClr val="FFFFFF"/>
                </a:solidFill>
                <a:latin typeface="Yu Gothic UI"/>
                <a:cs typeface="Yu Gothic UI"/>
              </a:rPr>
              <a:t>об</a:t>
            </a:r>
            <a:r>
              <a:rPr sz="650" spc="-20" dirty="0" smtClean="0">
                <a:solidFill>
                  <a:srgbClr val="FFFFFF"/>
                </a:solidFill>
                <a:latin typeface="Yu Gothic UI"/>
                <a:cs typeface="Yu Gothic UI"/>
              </a:rPr>
              <a:t>л</a:t>
            </a:r>
            <a:r>
              <a:rPr sz="650" dirty="0" smtClean="0">
                <a:solidFill>
                  <a:srgbClr val="FFFFFF"/>
                </a:solidFill>
                <a:latin typeface="Yu Gothic UI"/>
                <a:cs typeface="Yu Gothic UI"/>
              </a:rPr>
              <a:t>а</a:t>
            </a:r>
            <a:r>
              <a:rPr sz="650" spc="-5" dirty="0" smtClean="0">
                <a:solidFill>
                  <a:srgbClr val="FFFFFF"/>
                </a:solidFill>
                <a:latin typeface="Yu Gothic UI"/>
                <a:cs typeface="Yu Gothic UI"/>
              </a:rPr>
              <a:t>ст</a:t>
            </a:r>
            <a:r>
              <a:rPr sz="650" spc="-15" dirty="0" smtClean="0">
                <a:solidFill>
                  <a:srgbClr val="FFFFFF"/>
                </a:solidFill>
                <a:latin typeface="Yu Gothic UI"/>
                <a:cs typeface="Yu Gothic UI"/>
              </a:rPr>
              <a:t>и</a:t>
            </a:r>
            <a:endParaRPr sz="650" dirty="0">
              <a:latin typeface="Yu Gothic UI"/>
              <a:cs typeface="Yu Gothic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-1" y="1828800"/>
            <a:ext cx="6567225" cy="49712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45770">
              <a:lnSpc>
                <a:spcPct val="100000"/>
              </a:lnSpc>
              <a:spcBef>
                <a:spcPts val="105"/>
              </a:spcBef>
            </a:pPr>
            <a:endParaRPr lang="ru-RU" sz="2000" b="1" dirty="0" smtClean="0">
              <a:solidFill>
                <a:srgbClr val="008BFF"/>
              </a:solidFill>
              <a:latin typeface="Arial"/>
              <a:cs typeface="Arial"/>
            </a:endParaRPr>
          </a:p>
          <a:p>
            <a:pPr marL="12700" marR="445770" algn="ctr">
              <a:spcBef>
                <a:spcPts val="105"/>
              </a:spcBef>
            </a:pPr>
            <a:r>
              <a:rPr lang="ru-RU" sz="2800" b="1" dirty="0" smtClean="0">
                <a:solidFill>
                  <a:srgbClr val="008BFF"/>
                </a:solidFill>
                <a:latin typeface="Arial"/>
                <a:cs typeface="Arial"/>
              </a:rPr>
              <a:t>Федеральный закон от 08.08.2024 № 307-ФЗ</a:t>
            </a:r>
            <a:r>
              <a:rPr lang="ru-RU" sz="2800" b="1" dirty="0">
                <a:solidFill>
                  <a:srgbClr val="008BFF"/>
                </a:solidFill>
                <a:latin typeface="Arial"/>
                <a:cs typeface="Arial"/>
              </a:rPr>
              <a:t> </a:t>
            </a:r>
            <a:r>
              <a:rPr lang="ru-RU" sz="2800" b="1" spc="-5" dirty="0" smtClean="0">
                <a:solidFill>
                  <a:srgbClr val="008BFF"/>
                </a:solidFill>
                <a:latin typeface="Arial"/>
                <a:cs typeface="Arial"/>
              </a:rPr>
              <a:t>«О внесении изменений в Земельный кодекс РФ и статью 23 Федерального закона «О ведении гражданами садоводства и огородничества…»</a:t>
            </a:r>
          </a:p>
          <a:p>
            <a:pPr marL="12700" marR="445770" algn="ctr">
              <a:spcBef>
                <a:spcPts val="105"/>
              </a:spcBef>
            </a:pPr>
            <a:r>
              <a:rPr lang="ru-RU" sz="3200" b="1" spc="-5" dirty="0">
                <a:solidFill>
                  <a:srgbClr val="008BFF"/>
                </a:solidFill>
                <a:latin typeface="Arial"/>
                <a:cs typeface="Arial"/>
              </a:rPr>
              <a:t/>
            </a:r>
            <a:br>
              <a:rPr lang="ru-RU" sz="3200" b="1" spc="-5" dirty="0">
                <a:solidFill>
                  <a:srgbClr val="008BFF"/>
                </a:solidFill>
                <a:latin typeface="Arial"/>
                <a:cs typeface="Arial"/>
              </a:rPr>
            </a:br>
            <a:r>
              <a:rPr sz="2000" b="1" dirty="0" smtClean="0">
                <a:solidFill>
                  <a:srgbClr val="008BFF"/>
                </a:solidFill>
                <a:latin typeface="Arial"/>
                <a:cs typeface="Arial"/>
              </a:rPr>
              <a:t> </a:t>
            </a:r>
            <a:endParaRPr sz="20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2150" dirty="0" smtClean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215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 dirty="0">
              <a:latin typeface="Microsoft Sans Serif"/>
              <a:cs typeface="Microsoft Sans Serif"/>
            </a:endParaRPr>
          </a:p>
          <a:p>
            <a:pPr marL="302895">
              <a:lnSpc>
                <a:spcPct val="100000"/>
              </a:lnSpc>
            </a:pPr>
            <a:r>
              <a:rPr sz="1600" spc="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1600" spc="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г.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4" name="Graphic 38">
            <a:extLst>
              <a:ext uri="{FF2B5EF4-FFF2-40B4-BE49-F238E27FC236}">
                <a16:creationId xmlns:a16="http://schemas.microsoft.com/office/drawing/2014/main" xmlns="" id="{4AACF08B-5BF5-4B1A-D2A2-3095220A1D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61"/>
              </a:ext>
            </a:extLst>
          </a:blip>
          <a:stretch>
            <a:fillRect/>
          </a:stretch>
        </p:blipFill>
        <p:spPr>
          <a:xfrm>
            <a:off x="8022084" y="1885561"/>
            <a:ext cx="2405432" cy="3125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93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3949" y="642378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1278" y="-11896"/>
            <a:ext cx="11178199" cy="8254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Изменения в Земельный кодекс РФ и ФЗ «О ведении гражданами садоводства и огородничества …» – с 01.0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3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.2025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1891" y="892482"/>
            <a:ext cx="11797585" cy="572643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В Земельном кодексе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РФ закрепляется:</a:t>
            </a:r>
          </a:p>
          <a:p>
            <a:pPr marL="514350" indent="-514350" algn="just">
              <a:buAutoNum type="arabicParenR"/>
            </a:pP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Обязанность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правообладателей ЗУ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своевременно приступать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к его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использованию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514350" indent="-514350" algn="just">
              <a:buAutoNum type="arabicParenR"/>
            </a:pP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Освоение ЗУ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– выполнение правообладателем ЗУ мероприятий по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приведению ЗУ в состояние, пригодное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для его использования в соответствии с целевым назначением и разрешенным использованием (</a:t>
            </a:r>
            <a:r>
              <a:rPr lang="ru-RU" sz="2800" i="1" u="sng" dirty="0" smtClean="0">
                <a:solidFill>
                  <a:schemeClr val="tx1"/>
                </a:solidFill>
                <a:latin typeface="+mn-lt"/>
              </a:rPr>
              <a:t>перечень мероприятий утв. Прав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ительством РФ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).</a:t>
            </a:r>
          </a:p>
          <a:p>
            <a:pPr marL="514350" indent="-514350" algn="just">
              <a:buAutoNum type="arabicParenR"/>
            </a:pP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Срок освоения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–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3 года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со дня приобретения прав либо в сроки, установленные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проектом рекультивации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(при его наличии).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4) Правообладатель ЗУ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приступает к его использованию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со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дня приобретения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прав на него , а если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требуется освоение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–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не позднее 3-х лет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со дня указанной даты.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5)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Признаки неиспользования 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устанавливаются </a:t>
            </a:r>
            <a:r>
              <a:rPr lang="ru-RU" sz="2800" i="1" u="sng" dirty="0" smtClean="0">
                <a:solidFill>
                  <a:schemeClr val="tx1"/>
                </a:solidFill>
                <a:latin typeface="+mn-lt"/>
              </a:rPr>
              <a:t>Правительством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 РФ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 </a:t>
            </a:r>
          </a:p>
          <a:p>
            <a:pPr algn="just"/>
            <a:endParaRPr lang="ru-RU" sz="2800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Статья 23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ФЗ №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217-ФЗ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дополнена пунктом 5: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К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садовым и огородным ЗУ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независимо от категории земель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применяются положения ЗК РФ об освоении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земельных участков.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17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3949" y="642378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1278" y="-11896"/>
            <a:ext cx="11178199" cy="8254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Изменения в Земельный кодекс РФ – с 01.03.2025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1891" y="892482"/>
            <a:ext cx="11797585" cy="5046924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arenR"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Закреплена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обязанность использовать ЗУ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не только в соответствии с целевым назначением, но и </a:t>
            </a:r>
            <a:r>
              <a:rPr lang="ru-RU" sz="2800" u="sng" dirty="0" smtClean="0">
                <a:solidFill>
                  <a:srgbClr val="0070C0"/>
                </a:solidFill>
                <a:latin typeface="+mn-lt"/>
              </a:rPr>
              <a:t>разрешенным использованием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2) </a:t>
            </a:r>
            <a:r>
              <a:rPr lang="ru-RU" sz="2800" u="sng" dirty="0" smtClean="0">
                <a:solidFill>
                  <a:srgbClr val="0070C0"/>
                </a:solidFill>
                <a:latin typeface="+mn-lt"/>
              </a:rPr>
              <a:t>Изменения в части ГЗН и МЗК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предписание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может выдано также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в ходе наблюдения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за соблюдением обязательных требований;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е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сли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полномочия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по МЗК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у субъекта РФ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то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положение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об МЗК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утверждается ОГВ субъекта РФ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уточняются положения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касающиеся действий уполномоченных органов при выявления нарушений обязательных требований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82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3949" y="642378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1278" y="-11896"/>
            <a:ext cx="11178199" cy="8254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Изменения в Федеральный закон № 137-ФЗ – с 01.03.2025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1891" y="892482"/>
            <a:ext cx="11797585" cy="5046924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П. 7.1 ст. 3 Федерального закона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от 25.10.2001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№ 137-ФЗ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«О введении в действие Земельного кодекса РФ»: </a:t>
            </a:r>
          </a:p>
          <a:p>
            <a:pPr algn="just"/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Если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у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собственника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здания, сооружения, помещения, машино-места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отсутствуют права на ЗУ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находящийся в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государственной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или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муниципальной собственности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он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обязан приобрести ЗУ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в собственность или в аренду в соответствии с ЗК РФ,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за исключением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случаев, если для возникновения прав на такие ЗУ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предоставление ЗУ не треб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уется.</a:t>
            </a:r>
          </a:p>
        </p:txBody>
      </p:sp>
    </p:spTree>
    <p:extLst>
      <p:ext uri="{BB962C8B-B14F-4D97-AF65-F5344CB8AC3E}">
        <p14:creationId xmlns:p14="http://schemas.microsoft.com/office/powerpoint/2010/main" val="28364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3949" y="642378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1278" y="-11896"/>
            <a:ext cx="11178199" cy="8254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Изменения в Градостроительный кодекс РФ – с 01.03.2025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1891" y="813603"/>
            <a:ext cx="11797585" cy="57717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arenR"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Осуществление подготовки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проектной документации не требуется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при строительстве, реконструкции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объекта ИЖС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садового дома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гаража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хозпостроек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на ЗУ, предназначенных для ИЖС, ведения ЛПХ, ведения гражданами садоводства для собственных нужд, для строительства гаражей для собственных нужд.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2)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Строительство, реконструкция считаются завершенными со дня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олучения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разрешения на ввод в эксплуатацию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;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endParaRPr lang="ru-RU" sz="2800" dirty="0" smtClean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олучения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уведомления о соответствии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построенных, реконструированных объекта ИЖС или садового дома;</a:t>
            </a:r>
          </a:p>
          <a:p>
            <a:pPr marL="457200" indent="-457200">
              <a:buFontTx/>
              <a:buChar char="-"/>
            </a:pPr>
            <a:r>
              <a:rPr lang="ru-RU" sz="2800" u="sng" dirty="0">
                <a:solidFill>
                  <a:schemeClr val="tx1"/>
                </a:solidFill>
                <a:latin typeface="+mn-lt"/>
              </a:rPr>
              <a:t>о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существления ГКУ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если не требуется получение разрешения на строительство и (или) подготовка проектной документации.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3)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Эксплуатация зданий, сооружений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д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олжна осуществляться с соблюдением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целевого назначения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разрешенного использования ЗУ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д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опускается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после окончания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строительства, реконструкции 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возникновения прав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4) Положения в части осуществления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ГРП собственности на реконструированные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здание, сооружение, помещения, машино-места применяются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только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в случае, если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созданы или прекратили существование помещения или машино-места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В ином случае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на основании разрешения на ввод объекта в эксплуатацию осуществляется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ГКУ в связи с изменением характеристик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47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3949" y="642378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1278" y="-11896"/>
            <a:ext cx="11178199" cy="8254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Изменения в Федеральный закон № 214-ФЗ – с 01.03.2025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1891" y="813603"/>
            <a:ext cx="11797585" cy="561018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just">
              <a:buAutoNum type="arabicParenR"/>
            </a:pP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Застройщик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в срок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не позднее 30 </a:t>
            </a:r>
            <a:r>
              <a:rPr lang="ru-RU" sz="2800" dirty="0" err="1" smtClean="0">
                <a:solidFill>
                  <a:srgbClr val="0070C0"/>
                </a:solidFill>
                <a:latin typeface="+mn-lt"/>
              </a:rPr>
              <a:t>р.д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.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со дня подписания документа о передаче объекта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долевого строительства с участником долевого строительства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обязан направить заявление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о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ГРП собственности участника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долевого строительства в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электронной форме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2)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Застройщик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в таком случае: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о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существляет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перевод бумажного документа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 передаче ОДС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в форму электронного образа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документа путем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сканирования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заверяет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его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УКЭП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лица, уполномоченного действовать от имени застройщика (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если документ уже в эл. форме и подписан УКЭП сторон, то перевод в форму электронного образа не осуществляется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);</a:t>
            </a:r>
          </a:p>
          <a:p>
            <a:pPr marL="457200" indent="-457200" algn="just">
              <a:buFontTx/>
              <a:buChar char="-"/>
            </a:pPr>
            <a:r>
              <a:rPr lang="ru-RU" sz="2800" u="sng" dirty="0">
                <a:solidFill>
                  <a:schemeClr val="tx1"/>
                </a:solidFill>
                <a:latin typeface="+mn-lt"/>
              </a:rPr>
              <a:t>в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 заявлении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 ГРП собственника на ОДС указывает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сведения об участнике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долевого строительства в соответствии с ДДУ;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осле ГРП обязан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передать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собственнику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выписку из ЕГРН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;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осуществляет эти действия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без доверенности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3)     Застройщик в срок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не позднее 6 месяцев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с даты ГКУ МКД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или иного объекта направляет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в эл.виде заявление о ГРП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собственности на не являющиеся ОДС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помещения и машино-места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в отношении которых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нет ДДУ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73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3949" y="642378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1278" y="-11896"/>
            <a:ext cx="11178199" cy="8254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Изменения в Федеральный закон № 221-ФЗ – с 01.03.2025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1891" y="645953"/>
            <a:ext cx="11797585" cy="614295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Уточняются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положения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статьи 36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ФЗ от 24.07.2007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№ 221-ФЗ</a:t>
            </a:r>
            <a:endParaRPr lang="ru-RU" sz="2800" dirty="0" smtClean="0">
              <a:solidFill>
                <a:schemeClr val="tx1"/>
              </a:solidFill>
              <a:latin typeface="+mn-lt"/>
            </a:endParaRPr>
          </a:p>
          <a:p>
            <a:pPr marL="514350" indent="-514350" algn="just">
              <a:buAutoNum type="arabicParenR"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Договор подряда на выполнение кад.работ может содержать условие об обязанности КИ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представлять без доверенности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документы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подготовленные в результате кад.работ,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в орган регистрации прав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в случае, если кад.работы выполняются в связи с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подготовкой тех.плана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 в целях осуществления ГКУ и (или) ГРП на ОН (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исключение ст. 19 ФЗ № 218-ФЗ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) 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заказчиком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кад.работ является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собственник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ОН или ЗУ или лицо, которому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ЗУ предоставлен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для строительства на ином праве, либо лицо, использующее ЗУ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без предоставления или установления сервитута, ПС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2) Документами,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подтверждающими полномочия КИ на подачу заявления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в орган регистрации прав, являются: </a:t>
            </a:r>
          </a:p>
          <a:p>
            <a:pPr marL="457200" indent="-457200" algn="just">
              <a:buFontTx/>
              <a:buChar char="-"/>
            </a:pP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договор подряда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на выполнение кад.работ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и (или) справка с места работы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подтверждающая, что КИ является работником ЮЛ;</a:t>
            </a:r>
          </a:p>
          <a:p>
            <a:pPr marL="457200" indent="-457200" algn="just">
              <a:buFontTx/>
              <a:buChar char="-"/>
            </a:pP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документы о приемке заказчиком результатов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кад.работ 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его согласии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с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содержанием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подготовленных документов.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3)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КИ вправе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осуществлять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перевод бумажного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договора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на выполнение кад. работ 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документов о приемке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их результатов заказчиком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в форму эл.образа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документа 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заверять своей УКЭП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09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3949" y="642378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1278" y="-11896"/>
            <a:ext cx="11178199" cy="8254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Изменения в Федеральный закон № 218-ФЗ – с 01.03.2025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1892" y="640830"/>
            <a:ext cx="11797585" cy="596551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just">
              <a:buAutoNum type="arabicParenR"/>
            </a:pP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ЮЛ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представляют заявления на ГКУ и (или) ГРП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только в форме эл.документов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за исключением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если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стороной сделки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является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ФЛ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(кроме ДДУ, которые только в эл.форме)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ри наличии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временной технической невозможности</a:t>
            </a:r>
          </a:p>
          <a:p>
            <a:pPr marL="457200" indent="-457200" algn="just">
              <a:buFontTx/>
              <a:buChar char="-"/>
            </a:pP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до 01.01.2026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КФХ-ЮЛ, садоводческие и огороднические некоммерческие товарищества, ГСК, ЖК, ЖСК, ТСЖ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вправе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направлять заявления на бумажном носителе.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2)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Заявления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о государственной регистрации ДДУ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и прилагаемые документы направляются в орган регистрации прав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только в форме электронных документов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и (или)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электронных образов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76825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3949" y="642378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1278" y="-11896"/>
            <a:ext cx="11178199" cy="8254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Изменения в Федеральный закон № 218-ФЗ – с 01.03.2025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1891" y="892482"/>
            <a:ext cx="11797585" cy="5531304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Уточняются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положения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статьи 19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ФЗ от 13.07.2025 №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218-ФЗ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1) Если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ОГВ, ОМС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или иными уполномоченными лицами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направлено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заявление о ГКУ и (или) ГРП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то после осуществления УРД они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обязаны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направить выписку из ЕГРН по адресу эл.почты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(при наличии сведений об адресе)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застройщикам и иным лицам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либо лицам, чьи права, ограничение прав или обременение объекта недвижимости возникают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на основании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акта ОГВ или ОМС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либо сделки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совершенной ОГВ или ОМС. Если в заявлении указан адрес эл.почты, то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орган регистрации прав также направляет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выписку из ЕГРН по этому адресу.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2)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Сделка, совершенная ОГВ или ОМС с ФЛ или ЮЛ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может быть подписана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усиленной неквалифицированной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эл. подписью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ФЛ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или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ЮЛ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а со стороны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ОГВ или ОМС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–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 УКЭП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уполномоченного должностного лица. </a:t>
            </a:r>
          </a:p>
        </p:txBody>
      </p:sp>
    </p:spTree>
    <p:extLst>
      <p:ext uri="{BB962C8B-B14F-4D97-AF65-F5344CB8AC3E}">
        <p14:creationId xmlns:p14="http://schemas.microsoft.com/office/powerpoint/2010/main" val="22919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3949" y="642378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1278" y="-11896"/>
            <a:ext cx="11178199" cy="8254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Изменения в Федеральный закон № 218-ФЗ – с 01.03.2025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1892" y="721452"/>
            <a:ext cx="11797585" cy="460337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Дополняются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положения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статьи 25 ФЗ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от 13.07.2025 №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218-ФЗ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Заявление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о ГКУ и (или) ГРП и прилагаемые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документы возвращаются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без рассмотрения, если: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заявление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и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документы представлены </a:t>
            </a:r>
            <a:r>
              <a:rPr lang="ru-RU" sz="2800" dirty="0">
                <a:solidFill>
                  <a:srgbClr val="0070C0"/>
                </a:solidFill>
                <a:latin typeface="+mn-lt"/>
              </a:rPr>
              <a:t>на бумажном носителе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u="sng" dirty="0">
                <a:solidFill>
                  <a:schemeClr val="tx1"/>
                </a:solidFill>
                <a:latin typeface="+mn-lt"/>
              </a:rPr>
              <a:t>в нарушение требования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о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подаче их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в </a:t>
            </a:r>
            <a:r>
              <a:rPr lang="ru-RU" sz="2800" u="sng" dirty="0">
                <a:solidFill>
                  <a:schemeClr val="tx1"/>
                </a:solidFill>
                <a:latin typeface="+mn-lt"/>
              </a:rPr>
              <a:t>электронном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виде;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з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аявление и документы представлены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повторно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и при этом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по ранее представленному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такому заявлению принято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решение об осуществлении ГКУ и (или) ГРП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800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17332</TotalTime>
  <Words>1716</Words>
  <Application>Microsoft Office PowerPoint</Application>
  <PresentationFormat>Широкоэкранный</PresentationFormat>
  <Paragraphs>124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Yu Gothic UI</vt:lpstr>
      <vt:lpstr>Arial</vt:lpstr>
      <vt:lpstr>Calibri</vt:lpstr>
      <vt:lpstr>Calibri Light</vt:lpstr>
      <vt:lpstr>Microsoft Sans Serif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«Земля для туризма»</dc:title>
  <dc:creator>Паршков Роман Сергеевич</dc:creator>
  <cp:lastModifiedBy>Шигина Мария Сергеевна</cp:lastModifiedBy>
  <cp:revision>273</cp:revision>
  <cp:lastPrinted>2024-02-01T10:55:29Z</cp:lastPrinted>
  <dcterms:created xsi:type="dcterms:W3CDTF">2023-01-31T12:12:22Z</dcterms:created>
  <dcterms:modified xsi:type="dcterms:W3CDTF">2025-02-27T14:20:05Z</dcterms:modified>
</cp:coreProperties>
</file>